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5" r:id="rId1"/>
  </p:sldMasterIdLst>
  <p:notesMasterIdLst>
    <p:notesMasterId r:id="rId26"/>
  </p:notesMasterIdLst>
  <p:handoutMasterIdLst>
    <p:handoutMasterId r:id="rId27"/>
  </p:handoutMasterIdLst>
  <p:sldIdLst>
    <p:sldId id="259" r:id="rId2"/>
    <p:sldId id="303" r:id="rId3"/>
    <p:sldId id="326" r:id="rId4"/>
    <p:sldId id="331" r:id="rId5"/>
    <p:sldId id="305" r:id="rId6"/>
    <p:sldId id="318" r:id="rId7"/>
    <p:sldId id="304" r:id="rId8"/>
    <p:sldId id="320" r:id="rId9"/>
    <p:sldId id="323" r:id="rId10"/>
    <p:sldId id="324" r:id="rId11"/>
    <p:sldId id="306" r:id="rId12"/>
    <p:sldId id="308" r:id="rId13"/>
    <p:sldId id="307" r:id="rId14"/>
    <p:sldId id="309" r:id="rId15"/>
    <p:sldId id="316" r:id="rId16"/>
    <p:sldId id="319" r:id="rId17"/>
    <p:sldId id="314" r:id="rId18"/>
    <p:sldId id="315" r:id="rId19"/>
    <p:sldId id="321" r:id="rId20"/>
    <p:sldId id="322" r:id="rId21"/>
    <p:sldId id="330" r:id="rId22"/>
    <p:sldId id="327" r:id="rId23"/>
    <p:sldId id="328" r:id="rId24"/>
    <p:sldId id="329" r:id="rId25"/>
  </p:sldIdLst>
  <p:sldSz cx="9906000" cy="6858000" type="A4"/>
  <p:notesSz cx="6797675" cy="9928225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A95D"/>
    <a:srgbClr val="006699"/>
    <a:srgbClr val="003366"/>
    <a:srgbClr val="99CCFF"/>
    <a:srgbClr val="3366CC"/>
    <a:srgbClr val="000000"/>
    <a:srgbClr val="FFFF99"/>
    <a:srgbClr val="CC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708" autoAdjust="0"/>
  </p:normalViewPr>
  <p:slideViewPr>
    <p:cSldViewPr>
      <p:cViewPr varScale="1">
        <p:scale>
          <a:sx n="81" d="100"/>
          <a:sy n="81" d="100"/>
        </p:scale>
        <p:origin x="-324" y="-90"/>
      </p:cViewPr>
      <p:guideLst>
        <p:guide orient="horz" pos="2161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40" y="-78"/>
      </p:cViewPr>
      <p:guideLst>
        <p:guide orient="horz" pos="3128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G:\&#26032;&#22686;&#20844;&#20107;&#21253;\&#21271;&#37291;&#22283;&#38555;&#26399;&#21002;\JECM&#37325;&#35201;&#31295;&#20214;\JECM%20track%20table%20and%20revised%20article\Peer%20Review%20Track%20sheet%20(2010.7.1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26700;&#38754;\&#26032;&#22686;Microsoft%20Excel%20&#24037;&#20316;&#34920;%20(2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26700;&#38754;\&#26032;&#22686;Microsoft%20Excel%20&#24037;&#20316;&#34920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26700;&#38754;\&#26032;&#22686;Microsoft%20Excel%20&#24037;&#20316;&#3492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26700;&#38754;\&#26032;&#22686;Microsoft%20Excel%20&#24037;&#20316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style val="38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strRef>
              <c:f>Sheet2!$A$1:$A$5</c:f>
              <c:strCache>
                <c:ptCount val="5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</c:strCache>
            </c:strRef>
          </c:cat>
          <c:val>
            <c:numRef>
              <c:f>Sheet2!$B$1:$B$5</c:f>
              <c:numCache>
                <c:formatCode>General</c:formatCode>
                <c:ptCount val="5"/>
                <c:pt idx="0">
                  <c:v>3</c:v>
                </c:pt>
                <c:pt idx="1">
                  <c:v>27</c:v>
                </c:pt>
                <c:pt idx="2">
                  <c:v>10</c:v>
                </c:pt>
                <c:pt idx="3">
                  <c:v>3</c:v>
                </c:pt>
                <c:pt idx="4">
                  <c:v>8</c:v>
                </c:pt>
              </c:numCache>
            </c:numRef>
          </c:val>
        </c:ser>
        <c:shape val="cylinder"/>
        <c:axId val="64166912"/>
        <c:axId val="64172800"/>
        <c:axId val="0"/>
      </c:bar3DChart>
      <c:catAx>
        <c:axId val="64166912"/>
        <c:scaling>
          <c:orientation val="minMax"/>
        </c:scaling>
        <c:axPos val="b"/>
        <c:tickLblPos val="nextTo"/>
        <c:crossAx val="64172800"/>
        <c:crosses val="autoZero"/>
        <c:auto val="1"/>
        <c:lblAlgn val="ctr"/>
        <c:lblOffset val="100"/>
      </c:catAx>
      <c:valAx>
        <c:axId val="64172800"/>
        <c:scaling>
          <c:orientation val="minMax"/>
        </c:scaling>
        <c:axPos val="l"/>
        <c:majorGridlines/>
        <c:numFmt formatCode="General" sourceLinked="1"/>
        <c:tickLblPos val="nextTo"/>
        <c:crossAx val="6416691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zh-TW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style val="38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工作表1!$B$1</c:f>
              <c:strCache>
                <c:ptCount val="1"/>
                <c:pt idx="0">
                  <c:v>Paper submit(2010)</c:v>
                </c:pt>
              </c:strCache>
            </c:strRef>
          </c:tx>
          <c:spPr>
            <a:solidFill>
              <a:schemeClr val="accent4"/>
            </a:solidFill>
          </c:spPr>
          <c:dLbls>
            <c:txPr>
              <a:bodyPr/>
              <a:lstStyle/>
              <a:p>
                <a:pPr>
                  <a:defRPr sz="2000" b="1"/>
                </a:pPr>
                <a:endParaRPr lang="zh-TW"/>
              </a:p>
            </c:txPr>
            <c:showVal val="1"/>
          </c:dLbls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工作表1!$B$2:$B$13</c:f>
              <c:numCache>
                <c:formatCode>General</c:formatCode>
                <c:ptCount val="12"/>
                <c:pt idx="0">
                  <c:v>3</c:v>
                </c:pt>
                <c:pt idx="1">
                  <c:v>8</c:v>
                </c:pt>
                <c:pt idx="2">
                  <c:v>3</c:v>
                </c:pt>
                <c:pt idx="3">
                  <c:v>11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4</c:v>
                </c:pt>
                <c:pt idx="8">
                  <c:v>0</c:v>
                </c:pt>
                <c:pt idx="9">
                  <c:v>5</c:v>
                </c:pt>
                <c:pt idx="10">
                  <c:v>3</c:v>
                </c:pt>
                <c:pt idx="11">
                  <c:v>10</c:v>
                </c:pt>
              </c:numCache>
            </c:numRef>
          </c:val>
        </c:ser>
        <c:shape val="cylinder"/>
        <c:axId val="64230144"/>
        <c:axId val="64231680"/>
        <c:axId val="0"/>
      </c:bar3DChart>
      <c:catAx>
        <c:axId val="64230144"/>
        <c:scaling>
          <c:orientation val="minMax"/>
        </c:scaling>
        <c:axPos val="b"/>
        <c:tickLblPos val="nextTo"/>
        <c:crossAx val="64231680"/>
        <c:crosses val="autoZero"/>
        <c:auto val="1"/>
        <c:lblAlgn val="ctr"/>
        <c:lblOffset val="100"/>
      </c:catAx>
      <c:valAx>
        <c:axId val="64231680"/>
        <c:scaling>
          <c:orientation val="minMax"/>
        </c:scaling>
        <c:axPos val="l"/>
        <c:majorGridlines/>
        <c:numFmt formatCode="General" sourceLinked="1"/>
        <c:tickLblPos val="nextTo"/>
        <c:crossAx val="64230144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篇數</c:v>
                </c:pt>
              </c:strCache>
            </c:strRef>
          </c:tx>
          <c:explosion val="25"/>
          <c:dLbls>
            <c:dLbl>
              <c:idx val="3"/>
              <c:layout>
                <c:manualLayout>
                  <c:x val="-4.1441083818429814E-3"/>
                  <c:y val="-1.4488908612242205E-2"/>
                </c:manualLayout>
              </c:layout>
              <c:showPercent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altLang="zh-TW" dirty="0">
                        <a:solidFill>
                          <a:schemeClr val="tx2"/>
                        </a:solidFill>
                      </a:rPr>
                      <a:t>32%</a:t>
                    </a:r>
                    <a:endParaRPr lang="en-US" altLang="zh-TW" dirty="0">
                      <a:solidFill>
                        <a:srgbClr val="C00000"/>
                      </a:solidFill>
                    </a:endParaRPr>
                  </a:p>
                </c:rich>
              </c:tx>
              <c:showPercent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altLang="zh-TW" dirty="0">
                        <a:solidFill>
                          <a:schemeClr val="tx2"/>
                        </a:solidFill>
                      </a:rPr>
                      <a:t>39%</a:t>
                    </a:r>
                    <a:endParaRPr lang="en-US" altLang="zh-TW" dirty="0">
                      <a:solidFill>
                        <a:srgbClr val="C00000"/>
                      </a:solidFill>
                    </a:endParaRP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600" b="1">
                    <a:solidFill>
                      <a:schemeClr val="tx2"/>
                    </a:solidFill>
                  </a:defRPr>
                </a:pPr>
                <a:endParaRPr lang="zh-TW"/>
              </a:p>
            </c:txPr>
            <c:showPercent val="1"/>
            <c:showLeaderLines val="1"/>
          </c:dLbls>
          <c:cat>
            <c:strRef>
              <c:f>工作表1!$A$2:$A$9</c:f>
              <c:strCache>
                <c:ptCount val="8"/>
                <c:pt idx="0">
                  <c:v>Preface</c:v>
                </c:pt>
                <c:pt idx="1">
                  <c:v>Letter to Editor</c:v>
                </c:pt>
                <c:pt idx="2">
                  <c:v>Short Communication</c:v>
                </c:pt>
                <c:pt idx="3">
                  <c:v>Commentary</c:v>
                </c:pt>
                <c:pt idx="4">
                  <c:v>Case report</c:v>
                </c:pt>
                <c:pt idx="5">
                  <c:v>Editorial</c:v>
                </c:pt>
                <c:pt idx="6">
                  <c:v>Original article</c:v>
                </c:pt>
                <c:pt idx="7">
                  <c:v>Review article</c:v>
                </c:pt>
              </c:strCache>
            </c:strRef>
          </c:cat>
          <c:val>
            <c:numRef>
              <c:f>工作表1!$B$2:$B$9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19</c:v>
                </c:pt>
                <c:pt idx="7">
                  <c:v>23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72667225624574883"/>
          <c:y val="0.24250744533709437"/>
          <c:w val="0.24400675609993194"/>
          <c:h val="0.63295162665079385"/>
        </c:manualLayout>
      </c:layout>
      <c:txPr>
        <a:bodyPr/>
        <a:lstStyle/>
        <a:p>
          <a:pPr>
            <a:defRPr sz="1500"/>
          </a:pPr>
          <a:endParaRPr lang="zh-TW"/>
        </a:p>
      </c:txPr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Number</c:v>
                </c:pt>
              </c:strCache>
            </c:strRef>
          </c:tx>
          <c:explosion val="19"/>
          <c:dLbls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altLang="zh-TW" dirty="0">
                        <a:solidFill>
                          <a:schemeClr val="accent4"/>
                        </a:solidFill>
                      </a:rPr>
                      <a:t>30%</a:t>
                    </a:r>
                  </a:p>
                </c:rich>
              </c:tx>
              <c:showPercent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altLang="zh-TW" dirty="0">
                        <a:solidFill>
                          <a:schemeClr val="accent4"/>
                        </a:solidFill>
                      </a:rPr>
                      <a:t>54%</a:t>
                    </a: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zh-TW"/>
              </a:p>
            </c:txPr>
            <c:showPercent val="1"/>
            <c:showLeaderLines val="1"/>
          </c:dLbls>
          <c:cat>
            <c:strRef>
              <c:f>工作表1!$A$2:$A$11</c:f>
              <c:strCache>
                <c:ptCount val="10"/>
                <c:pt idx="0">
                  <c:v>Australia</c:v>
                </c:pt>
                <c:pt idx="1">
                  <c:v>India</c:v>
                </c:pt>
                <c:pt idx="2">
                  <c:v>United Kingdom</c:v>
                </c:pt>
                <c:pt idx="3">
                  <c:v>Turkey</c:v>
                </c:pt>
                <c:pt idx="4">
                  <c:v>China</c:v>
                </c:pt>
                <c:pt idx="5">
                  <c:v>Italy</c:v>
                </c:pt>
                <c:pt idx="6">
                  <c:v>South Africa</c:v>
                </c:pt>
                <c:pt idx="7">
                  <c:v>Japan</c:v>
                </c:pt>
                <c:pt idx="8">
                  <c:v>U.S.A.</c:v>
                </c:pt>
                <c:pt idx="9">
                  <c:v>Taiwan</c:v>
                </c:pt>
              </c:strCache>
            </c:strRef>
          </c:cat>
          <c:val>
            <c:numRef>
              <c:f>工作表1!$B$2:$B$11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18</c:v>
                </c:pt>
                <c:pt idx="9">
                  <c:v>32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  <c:txPr>
        <a:bodyPr/>
        <a:lstStyle/>
        <a:p>
          <a:pPr>
            <a:defRPr sz="1500"/>
          </a:pPr>
          <a:endParaRPr lang="zh-TW"/>
        </a:p>
      </c:txPr>
    </c:legend>
    <c:plotVisOnly val="1"/>
    <c:dispBlanksAs val="zero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chart>
    <c:autoTitleDeleted val="1"/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工作表1!$B$1</c:f>
              <c:strCache>
                <c:ptCount val="1"/>
                <c:pt idx="0">
                  <c:v>Number</c:v>
                </c:pt>
              </c:strCache>
            </c:strRef>
          </c:tx>
          <c:spPr>
            <a:solidFill>
              <a:schemeClr val="accent4"/>
            </a:solidFill>
          </c:spPr>
          <c:cat>
            <c:strRef>
              <c:f>工作表1!$A$2:$A$9</c:f>
              <c:strCache>
                <c:ptCount val="8"/>
                <c:pt idx="0">
                  <c:v>Taipei Medical University</c:v>
                </c:pt>
                <c:pt idx="1">
                  <c:v>Wan Fang Hospital</c:v>
                </c:pt>
                <c:pt idx="2">
                  <c:v>Taipei Medical University Hospital</c:v>
                </c:pt>
                <c:pt idx="3">
                  <c:v>Shuang-Ho Hospital </c:v>
                </c:pt>
                <c:pt idx="4">
                  <c:v>National Taiwan University </c:v>
                </c:pt>
                <c:pt idx="5">
                  <c:v>National Health Research Institutes </c:v>
                </c:pt>
                <c:pt idx="6">
                  <c:v>Chi Mei Medical Center</c:v>
                </c:pt>
                <c:pt idx="7">
                  <c:v>Cathay General Hospital</c:v>
                </c:pt>
              </c:strCache>
            </c:strRef>
          </c:cat>
          <c:val>
            <c:numRef>
              <c:f>工作表1!$B$2:$B$9</c:f>
              <c:numCache>
                <c:formatCode>General</c:formatCode>
                <c:ptCount val="8"/>
                <c:pt idx="0">
                  <c:v>11</c:v>
                </c:pt>
                <c:pt idx="1">
                  <c:v>8</c:v>
                </c:pt>
                <c:pt idx="2">
                  <c:v>7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shape val="box"/>
        <c:axId val="64342272"/>
        <c:axId val="64344064"/>
        <c:axId val="0"/>
      </c:bar3DChart>
      <c:catAx>
        <c:axId val="64342272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 b="1">
                <a:solidFill>
                  <a:schemeClr val="accent4"/>
                </a:solidFill>
              </a:defRPr>
            </a:pPr>
            <a:endParaRPr lang="zh-TW"/>
          </a:p>
        </c:txPr>
        <c:crossAx val="64344064"/>
        <c:crosses val="autoZero"/>
        <c:auto val="1"/>
        <c:lblAlgn val="ctr"/>
        <c:lblOffset val="100"/>
      </c:catAx>
      <c:valAx>
        <c:axId val="64344064"/>
        <c:scaling>
          <c:orientation val="minMax"/>
        </c:scaling>
        <c:axPos val="b"/>
        <c:majorGridlines/>
        <c:numFmt formatCode="General" sourceLinked="1"/>
        <c:tickLblPos val="nextTo"/>
        <c:crossAx val="64342272"/>
        <c:crosses val="autoZero"/>
        <c:crossBetween val="between"/>
      </c:valAx>
    </c:plotArea>
    <c:plotVisOnly val="1"/>
    <c:dispBlanksAs val="gap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0.14872</cdr:x>
      <cdr:y>0.65423</cdr:y>
    </cdr:from>
    <cdr:to>
      <cdr:x>0.21354</cdr:x>
      <cdr:y>0.73991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1311252" y="2727329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altLang="zh-TW" sz="2000" dirty="0" smtClean="0">
              <a:latin typeface="Calibri" pitchFamily="34" charset="0"/>
            </a:rPr>
            <a:t>3</a:t>
          </a:r>
          <a:endParaRPr lang="zh-TW" altLang="en-US" sz="2000" dirty="0"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0.31887</cdr:x>
      <cdr:y>0.05445</cdr:y>
    </cdr:from>
    <cdr:to>
      <cdr:x>0.37558</cdr:x>
      <cdr:y>0.123</cdr:y>
    </cdr:to>
    <cdr:sp macro="" textlink="">
      <cdr:nvSpPr>
        <cdr:cNvPr id="3" name="文字方塊 2"/>
        <cdr:cNvSpPr txBox="1"/>
      </cdr:nvSpPr>
      <cdr:spPr>
        <a:xfrm xmlns:a="http://schemas.openxmlformats.org/drawingml/2006/main">
          <a:off x="2811450" y="226999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2000" dirty="0" smtClean="0">
              <a:latin typeface="Calibri" pitchFamily="34" charset="0"/>
            </a:rPr>
            <a:t>27</a:t>
          </a:r>
          <a:endParaRPr lang="zh-TW" altLang="en-US" sz="2000" dirty="0"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0.48091</cdr:x>
      <cdr:y>0.48286</cdr:y>
    </cdr:from>
    <cdr:to>
      <cdr:x>0.53763</cdr:x>
      <cdr:y>0.55141</cdr:y>
    </cdr:to>
    <cdr:sp macro="" textlink="">
      <cdr:nvSpPr>
        <cdr:cNvPr id="4" name="文字方塊 3"/>
        <cdr:cNvSpPr txBox="1"/>
      </cdr:nvSpPr>
      <cdr:spPr>
        <a:xfrm xmlns:a="http://schemas.openxmlformats.org/drawingml/2006/main">
          <a:off x="4240210" y="2012949"/>
          <a:ext cx="50006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2000" dirty="0" smtClean="0">
              <a:latin typeface="Calibri" pitchFamily="34" charset="0"/>
            </a:rPr>
            <a:t>10</a:t>
          </a:r>
          <a:endParaRPr lang="zh-TW" altLang="en-US" sz="2000" dirty="0"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0.65106</cdr:x>
      <cdr:y>0.65423</cdr:y>
    </cdr:from>
    <cdr:to>
      <cdr:x>0.71588</cdr:x>
      <cdr:y>0.73991</cdr:y>
    </cdr:to>
    <cdr:sp macro="" textlink="">
      <cdr:nvSpPr>
        <cdr:cNvPr id="5" name="文字方塊 4"/>
        <cdr:cNvSpPr txBox="1"/>
      </cdr:nvSpPr>
      <cdr:spPr>
        <a:xfrm xmlns:a="http://schemas.openxmlformats.org/drawingml/2006/main">
          <a:off x="5740408" y="2727329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2000" dirty="0" smtClean="0">
              <a:latin typeface="Calibri" pitchFamily="34" charset="0"/>
            </a:rPr>
            <a:t>3</a:t>
          </a:r>
          <a:endParaRPr lang="zh-TW" altLang="en-US" sz="2000" dirty="0"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0.82121</cdr:x>
      <cdr:y>0.53427</cdr:y>
    </cdr:from>
    <cdr:to>
      <cdr:x>0.86983</cdr:x>
      <cdr:y>0.60282</cdr:y>
    </cdr:to>
    <cdr:sp macro="" textlink="">
      <cdr:nvSpPr>
        <cdr:cNvPr id="6" name="文字方塊 5"/>
        <cdr:cNvSpPr txBox="1"/>
      </cdr:nvSpPr>
      <cdr:spPr>
        <a:xfrm xmlns:a="http://schemas.openxmlformats.org/drawingml/2006/main">
          <a:off x="7240606" y="2227263"/>
          <a:ext cx="42862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2000" dirty="0" smtClean="0">
              <a:latin typeface="Calibri" pitchFamily="34" charset="0"/>
            </a:rPr>
            <a:t>8</a:t>
          </a:r>
          <a:endParaRPr lang="zh-TW" altLang="en-US" sz="2000" dirty="0">
            <a:latin typeface="Calibri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7" tIns="45672" rIns="91347" bIns="45672" numCol="1" anchor="t" anchorCtr="0" compatLnSpc="1">
            <a:prstTxWarp prst="textNoShape">
              <a:avLst/>
            </a:prstTxWarp>
          </a:bodyPr>
          <a:lstStyle>
            <a:lvl1pPr defTabSz="912813">
              <a:defRPr sz="11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7" tIns="45672" rIns="91347" bIns="45672" numCol="1" anchor="t" anchorCtr="0" compatLnSpc="1">
            <a:prstTxWarp prst="textNoShape">
              <a:avLst/>
            </a:prstTxWarp>
          </a:bodyPr>
          <a:lstStyle>
            <a:lvl1pPr algn="r" defTabSz="912813">
              <a:defRPr sz="11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5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7" tIns="45672" rIns="91347" bIns="45672" numCol="1" anchor="b" anchorCtr="0" compatLnSpc="1">
            <a:prstTxWarp prst="textNoShape">
              <a:avLst/>
            </a:prstTxWarp>
          </a:bodyPr>
          <a:lstStyle>
            <a:lvl1pPr defTabSz="912813">
              <a:defRPr sz="11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5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7" tIns="45672" rIns="91347" bIns="45672" numCol="1" anchor="b" anchorCtr="0" compatLnSpc="1">
            <a:prstTxWarp prst="textNoShape">
              <a:avLst/>
            </a:prstTxWarp>
          </a:bodyPr>
          <a:lstStyle>
            <a:lvl1pPr algn="r" defTabSz="912813">
              <a:defRPr sz="1100" smtClean="0"/>
            </a:lvl1pPr>
          </a:lstStyle>
          <a:p>
            <a:pPr>
              <a:defRPr/>
            </a:pPr>
            <a:fld id="{D1D45A5A-9654-4719-BCE1-14A67B64C7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7" tIns="45672" rIns="91347" bIns="45672" numCol="1" anchor="t" anchorCtr="0" compatLnSpc="1">
            <a:prstTxWarp prst="textNoShape">
              <a:avLst/>
            </a:prstTxWarp>
          </a:bodyPr>
          <a:lstStyle>
            <a:lvl1pPr defTabSz="912813">
              <a:defRPr sz="11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7" tIns="45672" rIns="91347" bIns="45672" numCol="1" anchor="t" anchorCtr="0" compatLnSpc="1">
            <a:prstTxWarp prst="textNoShape">
              <a:avLst/>
            </a:prstTxWarp>
          </a:bodyPr>
          <a:lstStyle>
            <a:lvl1pPr algn="r" defTabSz="912813">
              <a:defRPr sz="11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2950"/>
            <a:ext cx="5376862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3288" y="4714875"/>
            <a:ext cx="49911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7" tIns="45672" rIns="91347" bIns="456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7" tIns="45672" rIns="91347" bIns="45672" numCol="1" anchor="b" anchorCtr="0" compatLnSpc="1">
            <a:prstTxWarp prst="textNoShape">
              <a:avLst/>
            </a:prstTxWarp>
          </a:bodyPr>
          <a:lstStyle>
            <a:lvl1pPr defTabSz="912813">
              <a:defRPr sz="11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7" tIns="45672" rIns="91347" bIns="45672" numCol="1" anchor="b" anchorCtr="0" compatLnSpc="1">
            <a:prstTxWarp prst="textNoShape">
              <a:avLst/>
            </a:prstTxWarp>
          </a:bodyPr>
          <a:lstStyle>
            <a:lvl1pPr algn="r" defTabSz="912813">
              <a:defRPr sz="1100" smtClean="0"/>
            </a:lvl1pPr>
          </a:lstStyle>
          <a:p>
            <a:pPr>
              <a:defRPr/>
            </a:pPr>
            <a:fld id="{D91009E3-DE07-415E-87F1-FDF9537FFC7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DC1155-739B-4108-81D2-AF3AA5BC6CFE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7"/>
          <p:cNvGrpSpPr>
            <a:grpSpLocks/>
          </p:cNvGrpSpPr>
          <p:nvPr userDrawn="1"/>
        </p:nvGrpSpPr>
        <p:grpSpPr bwMode="auto">
          <a:xfrm>
            <a:off x="8585200" y="230188"/>
            <a:ext cx="1066800" cy="1293812"/>
            <a:chOff x="4992" y="144"/>
            <a:chExt cx="620" cy="816"/>
          </a:xfrm>
        </p:grpSpPr>
        <p:pic>
          <p:nvPicPr>
            <p:cNvPr id="5" name="Picture 140" descr="北醫logo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05" y="144"/>
              <a:ext cx="59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141" descr="標準字-淺金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92" y="800"/>
              <a:ext cx="620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Line 172"/>
          <p:cNvSpPr>
            <a:spLocks noChangeShapeType="1"/>
          </p:cNvSpPr>
          <p:nvPr userDrawn="1"/>
        </p:nvSpPr>
        <p:spPr bwMode="auto">
          <a:xfrm>
            <a:off x="908050" y="3070225"/>
            <a:ext cx="8997950" cy="0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/>
          </a:p>
        </p:txBody>
      </p:sp>
      <p:pic>
        <p:nvPicPr>
          <p:cNvPr id="8" name="Picture 184" descr="北醫素描圖-啡色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6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88"/>
          <p:cNvSpPr>
            <a:spLocks noChangeArrowheads="1"/>
          </p:cNvSpPr>
          <p:nvPr userDrawn="1"/>
        </p:nvSpPr>
        <p:spPr bwMode="auto">
          <a:xfrm>
            <a:off x="3784600" y="1698625"/>
            <a:ext cx="141288" cy="2819400"/>
          </a:xfrm>
          <a:prstGeom prst="rect">
            <a:avLst/>
          </a:prstGeom>
          <a:solidFill>
            <a:schemeClr val="tx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/>
          </a:p>
        </p:txBody>
      </p:sp>
      <p:sp>
        <p:nvSpPr>
          <p:cNvPr id="111790" name="Rectangle 174"/>
          <p:cNvSpPr>
            <a:spLocks noGrp="1" noChangeArrowheads="1"/>
          </p:cNvSpPr>
          <p:nvPr>
            <p:ph type="ctrTitle" sz="quarter"/>
          </p:nvPr>
        </p:nvSpPr>
        <p:spPr>
          <a:xfrm>
            <a:off x="4044950" y="990600"/>
            <a:ext cx="5195888" cy="1373188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</a:p>
        </p:txBody>
      </p:sp>
      <p:sp>
        <p:nvSpPr>
          <p:cNvPr id="111791" name="Rectangle 17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16375" y="2852738"/>
            <a:ext cx="5205413" cy="2514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</a:p>
        </p:txBody>
      </p:sp>
      <p:sp>
        <p:nvSpPr>
          <p:cNvPr id="10" name="Rectangle 185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739775" y="6248400"/>
            <a:ext cx="2063750" cy="4556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5791" tIns="47895" rIns="95791" bIns="4789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500">
                <a:latin typeface="Helvetica" pitchFamily="34" charset="0"/>
                <a:ea typeface="新細明體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1" name="Rectangle 18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379788" y="6248400"/>
            <a:ext cx="3136900" cy="4556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5791" tIns="47895" rIns="95791" bIns="47895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latin typeface="Helvetica" pitchFamily="34" charset="0"/>
                <a:ea typeface="新細明體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2" name="Rectangle 187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096125" y="6248400"/>
            <a:ext cx="2063750" cy="4556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5791" tIns="47895" rIns="95791" bIns="4789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latin typeface="Helvetica" pitchFamily="34" charset="0"/>
                <a:ea typeface="新細明體" pitchFamily="18" charset="-120"/>
              </a:defRPr>
            </a:lvl1pPr>
          </a:lstStyle>
          <a:p>
            <a:fld id="{E8F41C55-59EB-4B86-BB1B-EA8A5A6202E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27038" y="1344613"/>
            <a:ext cx="4332287" cy="4168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1725" y="1344613"/>
            <a:ext cx="4332288" cy="4168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40563" y="188913"/>
            <a:ext cx="2203450" cy="53244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27038" y="188913"/>
            <a:ext cx="6461125" cy="53244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7038" y="188913"/>
            <a:ext cx="7937500" cy="835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27038" y="1344613"/>
            <a:ext cx="8816975" cy="4168775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64" name="Rectangle 72"/>
          <p:cNvSpPr>
            <a:spLocks noChangeArrowheads="1"/>
          </p:cNvSpPr>
          <p:nvPr userDrawn="1"/>
        </p:nvSpPr>
        <p:spPr bwMode="auto">
          <a:xfrm>
            <a:off x="0" y="0"/>
            <a:ext cx="350838" cy="6858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/>
          </a:p>
        </p:txBody>
      </p:sp>
      <p:sp>
        <p:nvSpPr>
          <p:cNvPr id="1027" name="Rectangle 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7038" y="1344613"/>
            <a:ext cx="8816975" cy="416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91" tIns="47895" rIns="95791" bIns="478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90"/>
          <p:cNvSpPr>
            <a:spLocks noGrp="1" noChangeArrowheads="1"/>
          </p:cNvSpPr>
          <p:nvPr>
            <p:ph type="title"/>
          </p:nvPr>
        </p:nvSpPr>
        <p:spPr bwMode="auto">
          <a:xfrm>
            <a:off x="427038" y="188913"/>
            <a:ext cx="793750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91" tIns="47895" rIns="95791" bIns="4789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10683" name="Line 91"/>
          <p:cNvSpPr>
            <a:spLocks noChangeShapeType="1"/>
          </p:cNvSpPr>
          <p:nvPr userDrawn="1"/>
        </p:nvSpPr>
        <p:spPr bwMode="auto">
          <a:xfrm>
            <a:off x="495300" y="1052513"/>
            <a:ext cx="9410700" cy="0"/>
          </a:xfrm>
          <a:prstGeom prst="line">
            <a:avLst/>
          </a:prstGeom>
          <a:noFill/>
          <a:ln w="635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/>
          </a:p>
        </p:txBody>
      </p:sp>
      <p:grpSp>
        <p:nvGrpSpPr>
          <p:cNvPr id="1030" name="Group 114"/>
          <p:cNvGrpSpPr>
            <a:grpSpLocks/>
          </p:cNvGrpSpPr>
          <p:nvPr userDrawn="1"/>
        </p:nvGrpSpPr>
        <p:grpSpPr bwMode="auto">
          <a:xfrm>
            <a:off x="6108700" y="904875"/>
            <a:ext cx="3797300" cy="204788"/>
            <a:chOff x="3552" y="929"/>
            <a:chExt cx="2208" cy="127"/>
          </a:xfrm>
        </p:grpSpPr>
        <p:sp>
          <p:nvSpPr>
            <p:cNvPr id="110695" name="Rectangle 103"/>
            <p:cNvSpPr>
              <a:spLocks noChangeArrowheads="1"/>
            </p:cNvSpPr>
            <p:nvPr userDrawn="1"/>
          </p:nvSpPr>
          <p:spPr bwMode="auto">
            <a:xfrm>
              <a:off x="3552" y="929"/>
              <a:ext cx="2208" cy="127"/>
            </a:xfrm>
            <a:prstGeom prst="rect">
              <a:avLst/>
            </a:prstGeom>
            <a:solidFill>
              <a:srgbClr val="00693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0696" name="Rectangle 104"/>
            <p:cNvSpPr>
              <a:spLocks noChangeArrowheads="1"/>
            </p:cNvSpPr>
            <p:nvPr userDrawn="1"/>
          </p:nvSpPr>
          <p:spPr bwMode="auto">
            <a:xfrm>
              <a:off x="3552" y="929"/>
              <a:ext cx="1996" cy="127"/>
            </a:xfrm>
            <a:prstGeom prst="rect">
              <a:avLst/>
            </a:prstGeom>
            <a:solidFill>
              <a:srgbClr val="901A24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10697" name="Rectangle 105"/>
            <p:cNvSpPr>
              <a:spLocks noChangeArrowheads="1"/>
            </p:cNvSpPr>
            <p:nvPr userDrawn="1"/>
          </p:nvSpPr>
          <p:spPr bwMode="auto">
            <a:xfrm>
              <a:off x="3552" y="929"/>
              <a:ext cx="1624" cy="127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/>
            </a:p>
          </p:txBody>
        </p:sp>
        <p:pic>
          <p:nvPicPr>
            <p:cNvPr id="1038" name="Picture 106" descr="標語-白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630" y="940"/>
              <a:ext cx="1536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0701" name="Rectangle 109"/>
          <p:cNvSpPr>
            <a:spLocks noChangeArrowheads="1"/>
          </p:cNvSpPr>
          <p:nvPr userDrawn="1"/>
        </p:nvSpPr>
        <p:spPr bwMode="auto">
          <a:xfrm>
            <a:off x="0" y="0"/>
            <a:ext cx="350838" cy="105251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/>
          </a:p>
        </p:txBody>
      </p:sp>
      <p:grpSp>
        <p:nvGrpSpPr>
          <p:cNvPr id="1032" name="Group 115"/>
          <p:cNvGrpSpPr>
            <a:grpSpLocks/>
          </p:cNvGrpSpPr>
          <p:nvPr userDrawn="1"/>
        </p:nvGrpSpPr>
        <p:grpSpPr bwMode="auto">
          <a:xfrm>
            <a:off x="9088438" y="42863"/>
            <a:ext cx="733425" cy="838200"/>
            <a:chOff x="4992" y="144"/>
            <a:chExt cx="620" cy="816"/>
          </a:xfrm>
        </p:grpSpPr>
        <p:pic>
          <p:nvPicPr>
            <p:cNvPr id="1033" name="Picture 116" descr="北醫logo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005" y="144"/>
              <a:ext cx="59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4" name="Picture 117" descr="標準字-淺金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4992" y="800"/>
              <a:ext cx="620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69" r:id="rId2"/>
    <p:sldLayoutId id="2147483768" r:id="rId3"/>
    <p:sldLayoutId id="2147483767" r:id="rId4"/>
    <p:sldLayoutId id="2147483766" r:id="rId5"/>
    <p:sldLayoutId id="2147483765" r:id="rId6"/>
    <p:sldLayoutId id="2147483764" r:id="rId7"/>
    <p:sldLayoutId id="2147483763" r:id="rId8"/>
    <p:sldLayoutId id="2147483762" r:id="rId9"/>
    <p:sldLayoutId id="2147483761" r:id="rId10"/>
    <p:sldLayoutId id="2147483760" r:id="rId11"/>
    <p:sldLayoutId id="2147483759" r:id="rId12"/>
  </p:sldLayoutIdLst>
  <p:hf hdr="0" ftr="0"/>
  <p:txStyles>
    <p:titleStyle>
      <a:lvl1pPr algn="l" defTabSz="958850" rtl="0" eaLnBrk="0" fontAlgn="base" hangingPunct="0"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58850" rtl="0" eaLnBrk="0" fontAlgn="base" hangingPunct="0"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標楷體" pitchFamily="65" charset="-120"/>
          <a:ea typeface="標楷體" pitchFamily="65" charset="-120"/>
        </a:defRPr>
      </a:lvl2pPr>
      <a:lvl3pPr algn="l" defTabSz="958850" rtl="0" eaLnBrk="0" fontAlgn="base" hangingPunct="0"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標楷體" pitchFamily="65" charset="-120"/>
          <a:ea typeface="標楷體" pitchFamily="65" charset="-120"/>
        </a:defRPr>
      </a:lvl3pPr>
      <a:lvl4pPr algn="l" defTabSz="958850" rtl="0" eaLnBrk="0" fontAlgn="base" hangingPunct="0"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標楷體" pitchFamily="65" charset="-120"/>
          <a:ea typeface="標楷體" pitchFamily="65" charset="-120"/>
        </a:defRPr>
      </a:lvl4pPr>
      <a:lvl5pPr algn="l" defTabSz="958850" rtl="0" eaLnBrk="0" fontAlgn="base" hangingPunct="0"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標楷體" pitchFamily="65" charset="-120"/>
          <a:ea typeface="標楷體" pitchFamily="65" charset="-120"/>
        </a:defRPr>
      </a:lvl5pPr>
      <a:lvl6pPr marL="457200" algn="l" defTabSz="958850" rtl="0" fontAlgn="base"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標楷體" pitchFamily="65" charset="-120"/>
          <a:ea typeface="標楷體" pitchFamily="65" charset="-120"/>
        </a:defRPr>
      </a:lvl6pPr>
      <a:lvl7pPr marL="914400" algn="l" defTabSz="958850" rtl="0" fontAlgn="base"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標楷體" pitchFamily="65" charset="-120"/>
          <a:ea typeface="標楷體" pitchFamily="65" charset="-120"/>
        </a:defRPr>
      </a:lvl7pPr>
      <a:lvl8pPr marL="1371600" algn="l" defTabSz="958850" rtl="0" fontAlgn="base"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標楷體" pitchFamily="65" charset="-120"/>
          <a:ea typeface="標楷體" pitchFamily="65" charset="-120"/>
        </a:defRPr>
      </a:lvl8pPr>
      <a:lvl9pPr marL="1828800" algn="l" defTabSz="958850" rtl="0" fontAlgn="base"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標楷體" pitchFamily="65" charset="-120"/>
          <a:ea typeface="標楷體" pitchFamily="65" charset="-120"/>
        </a:defRPr>
      </a:lvl9pPr>
    </p:titleStyle>
    <p:bodyStyle>
      <a:lvl1pPr marL="358775" indent="-358775" algn="l" defTabSz="958850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8850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900">
          <a:solidFill>
            <a:schemeClr val="tx1"/>
          </a:solidFill>
          <a:latin typeface="+mn-lt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885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100">
          <a:solidFill>
            <a:schemeClr val="tx1"/>
          </a:solidFill>
          <a:latin typeface="+mn-lt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100">
          <a:solidFill>
            <a:schemeClr val="tx1"/>
          </a:solidFill>
          <a:latin typeface="+mn-lt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100">
          <a:solidFill>
            <a:schemeClr val="tx1"/>
          </a:solidFill>
          <a:latin typeface="+mn-lt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100">
          <a:solidFill>
            <a:schemeClr val="tx1"/>
          </a:solidFill>
          <a:latin typeface="+mn-lt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100">
          <a:solidFill>
            <a:schemeClr val="tx1"/>
          </a:solidFill>
          <a:latin typeface="+mn-lt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88904" y="836712"/>
            <a:ext cx="5126534" cy="2161629"/>
          </a:xfrm>
        </p:spPr>
        <p:txBody>
          <a:bodyPr/>
          <a:lstStyle/>
          <a:p>
            <a:pPr eaLnBrk="1" hangingPunct="1"/>
            <a:r>
              <a:rPr lang="en-US" altLang="zh-TW" sz="3200" dirty="0" smtClean="0">
                <a:latin typeface="Calibri" pitchFamily="34" charset="0"/>
                <a:cs typeface="Calibri" pitchFamily="34" charset="0"/>
              </a:rPr>
              <a:t>Journal of Experimental and Clinical Medicine (</a:t>
            </a:r>
            <a:r>
              <a:rPr lang="en-US" altLang="zh-TW" sz="3200" i="1" dirty="0" smtClean="0">
                <a:latin typeface="Calibri" pitchFamily="34" charset="0"/>
                <a:cs typeface="Calibri" pitchFamily="34" charset="0"/>
              </a:rPr>
              <a:t>JECM</a:t>
            </a:r>
            <a:r>
              <a:rPr lang="en-US" altLang="zh-TW" sz="32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en-US" altLang="zh-TW" sz="3200" dirty="0" smtClean="0">
                <a:latin typeface="Calibri" pitchFamily="34" charset="0"/>
                <a:cs typeface="Calibri" pitchFamily="34" charset="0"/>
              </a:rPr>
              <a:t>Annual Report</a:t>
            </a:r>
            <a:endParaRPr lang="zh-TW" altLang="en-US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376738" y="4076700"/>
            <a:ext cx="5205412" cy="22320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b="1" dirty="0" err="1" smtClean="0">
                <a:solidFill>
                  <a:schemeClr val="accent4"/>
                </a:solidFill>
                <a:latin typeface="Calibri" pitchFamily="34" charset="0"/>
                <a:ea typeface="新細明體" pitchFamily="18" charset="-120"/>
                <a:cs typeface="Calibri" pitchFamily="34" charset="0"/>
              </a:rPr>
              <a:t>Kuang-Sheng</a:t>
            </a:r>
            <a:r>
              <a:rPr lang="en-US" altLang="zh-TW" sz="2400" b="1" dirty="0" smtClean="0">
                <a:solidFill>
                  <a:schemeClr val="accent4"/>
                </a:solidFill>
                <a:latin typeface="Calibri" pitchFamily="34" charset="0"/>
                <a:ea typeface="新細明體" pitchFamily="18" charset="-120"/>
                <a:cs typeface="Calibri" pitchFamily="34" charset="0"/>
              </a:rPr>
              <a:t> </a:t>
            </a:r>
            <a:r>
              <a:rPr lang="en-US" altLang="zh-TW" sz="2400" b="1" dirty="0" err="1" smtClean="0">
                <a:solidFill>
                  <a:schemeClr val="accent4"/>
                </a:solidFill>
                <a:latin typeface="Calibri" pitchFamily="34" charset="0"/>
                <a:ea typeface="新細明體" pitchFamily="18" charset="-120"/>
                <a:cs typeface="Calibri" pitchFamily="34" charset="0"/>
              </a:rPr>
              <a:t>Yeh</a:t>
            </a:r>
            <a:r>
              <a:rPr lang="en-US" altLang="zh-TW" sz="2400" b="1" dirty="0" smtClean="0">
                <a:solidFill>
                  <a:schemeClr val="accent4"/>
                </a:solidFill>
                <a:latin typeface="Calibri" pitchFamily="34" charset="0"/>
                <a:ea typeface="新細明體" pitchFamily="18" charset="-120"/>
                <a:cs typeface="Calibri" pitchFamily="34" charset="0"/>
              </a:rPr>
              <a:t>, Ph.D.</a:t>
            </a:r>
            <a:endParaRPr lang="zh-TW" altLang="en-US" sz="2400" b="1" dirty="0" smtClean="0">
              <a:solidFill>
                <a:schemeClr val="accent4"/>
              </a:solidFill>
              <a:latin typeface="Calibri" pitchFamily="34" charset="0"/>
              <a:ea typeface="新細明體" pitchFamily="18" charset="-120"/>
              <a:cs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400" b="1" dirty="0" smtClean="0">
                <a:solidFill>
                  <a:schemeClr val="accent4"/>
                </a:solidFill>
                <a:latin typeface="Calibri" pitchFamily="34" charset="0"/>
                <a:ea typeface="新細明體" pitchFamily="18" charset="-120"/>
                <a:cs typeface="Calibri" pitchFamily="34" charset="0"/>
              </a:rPr>
              <a:t>Executive Editor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b="1" i="1" dirty="0" smtClean="0">
                <a:solidFill>
                  <a:schemeClr val="accent4"/>
                </a:solidFill>
                <a:latin typeface="Calibri" pitchFamily="34" charset="0"/>
                <a:ea typeface="新細明體" pitchFamily="18" charset="-120"/>
                <a:cs typeface="Calibri" pitchFamily="34" charset="0"/>
              </a:rPr>
              <a:t>JECM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b="1" dirty="0" smtClean="0">
                <a:solidFill>
                  <a:schemeClr val="accent4"/>
                </a:solidFill>
                <a:latin typeface="Calibri" pitchFamily="34" charset="0"/>
                <a:ea typeface="新細明體" pitchFamily="18" charset="-120"/>
                <a:cs typeface="Calibri" pitchFamily="34" charset="0"/>
              </a:rPr>
              <a:t>Taipei Medical University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b="1" dirty="0" smtClean="0">
                <a:solidFill>
                  <a:schemeClr val="accent4"/>
                </a:solidFill>
                <a:latin typeface="Calibri" pitchFamily="34" charset="0"/>
                <a:ea typeface="新細明體" pitchFamily="18" charset="-120"/>
                <a:cs typeface="Calibri" pitchFamily="34" charset="0"/>
              </a:rPr>
              <a:t>Taipei, Taiwan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b="1" dirty="0" smtClean="0">
                <a:solidFill>
                  <a:schemeClr val="accent4"/>
                </a:solidFill>
                <a:latin typeface="Calibri" pitchFamily="34" charset="0"/>
                <a:ea typeface="新細明體" pitchFamily="18" charset="-120"/>
                <a:cs typeface="Calibri" pitchFamily="34" charset="0"/>
              </a:rPr>
              <a:t>2011-1-6</a:t>
            </a: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800" dirty="0" smtClean="0">
              <a:ea typeface="新細明體" pitchFamily="18" charset="-12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altLang="zh-TW" sz="2900" dirty="0" smtClean="0">
                <a:ea typeface="新細明體" pitchFamily="18" charset="-120"/>
              </a:rPr>
              <a:t> </a:t>
            </a:r>
            <a:r>
              <a:rPr lang="en-US" altLang="zh-TW" sz="2900" b="1" dirty="0" smtClean="0">
                <a:ea typeface="新細明體" pitchFamily="18" charset="-120"/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i="1" dirty="0" smtClean="0">
                <a:latin typeface="Calibri" pitchFamily="34" charset="0"/>
                <a:cs typeface="Calibri" pitchFamily="34" charset="0"/>
              </a:rPr>
              <a:t>JECM</a:t>
            </a:r>
            <a:r>
              <a:rPr lang="en-US" altLang="zh-TW" sz="4000" dirty="0" smtClean="0">
                <a:latin typeface="Calibri" pitchFamily="34" charset="0"/>
                <a:cs typeface="Calibri" pitchFamily="34" charset="0"/>
              </a:rPr>
              <a:t> General Information</a:t>
            </a:r>
            <a:endParaRPr lang="zh-TW" alt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7038" y="1344613"/>
            <a:ext cx="8816975" cy="4676675"/>
          </a:xfrm>
        </p:spPr>
        <p:txBody>
          <a:bodyPr/>
          <a:lstStyle/>
          <a:p>
            <a:r>
              <a:rPr lang="en-US" altLang="zh-TW" b="1" i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JECM</a:t>
            </a:r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 is an official publication of Taipei Medical University.</a:t>
            </a:r>
          </a:p>
          <a:p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The aim of </a:t>
            </a:r>
            <a:r>
              <a:rPr lang="en-US" altLang="zh-TW" b="1" i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JECM</a:t>
            </a:r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 is to publish high quality scientific research in the field of experimental and clinical medicine.</a:t>
            </a:r>
          </a:p>
          <a:p>
            <a:r>
              <a:rPr lang="en-US" altLang="zh-TW" b="1" i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JECM </a:t>
            </a:r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is published bimonthly by Elsevier</a:t>
            </a:r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r>
              <a:rPr lang="en-US" altLang="zh-TW" b="1" i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JECM</a:t>
            </a:r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 editor-in-chief: Dr. Edwin L. Cooper</a:t>
            </a:r>
            <a:endParaRPr lang="zh-TW" altLang="en-US" b="1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jecm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968" y="357166"/>
            <a:ext cx="4952999" cy="3263636"/>
          </a:xfrm>
          <a:prstGeom prst="rect">
            <a:avLst/>
          </a:prstGeom>
        </p:spPr>
      </p:pic>
      <p:pic>
        <p:nvPicPr>
          <p:cNvPr id="3" name="內容版面配置區 3" descr="JECM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9596" y="928670"/>
            <a:ext cx="4548695" cy="2993457"/>
          </a:xfrm>
          <a:prstGeom prst="rect">
            <a:avLst/>
          </a:prstGeom>
        </p:spPr>
      </p:pic>
      <p:pic>
        <p:nvPicPr>
          <p:cNvPr id="4" name="圖片 3" descr="jecm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95414" y="1071546"/>
            <a:ext cx="3258653" cy="4236249"/>
          </a:xfrm>
          <a:prstGeom prst="rect">
            <a:avLst/>
          </a:prstGeom>
        </p:spPr>
      </p:pic>
      <p:pic>
        <p:nvPicPr>
          <p:cNvPr id="5" name="圖片 4" descr="JECM vol 2 no 4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4042" y="1857364"/>
            <a:ext cx="5387213" cy="3545278"/>
          </a:xfrm>
          <a:prstGeom prst="rect">
            <a:avLst/>
          </a:prstGeom>
        </p:spPr>
      </p:pic>
      <p:pic>
        <p:nvPicPr>
          <p:cNvPr id="9" name="圖片 8" descr="jecm3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38422" y="2285992"/>
            <a:ext cx="5024438" cy="3306539"/>
          </a:xfrm>
          <a:prstGeom prst="rect">
            <a:avLst/>
          </a:prstGeom>
        </p:spPr>
      </p:pic>
      <p:pic>
        <p:nvPicPr>
          <p:cNvPr id="10" name="圖片 9" descr="JECM4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52802" y="2714620"/>
            <a:ext cx="4857784" cy="3196866"/>
          </a:xfrm>
          <a:prstGeom prst="rect">
            <a:avLst/>
          </a:prstGeom>
        </p:spPr>
      </p:pic>
      <p:pic>
        <p:nvPicPr>
          <p:cNvPr id="11" name="圖片 10" descr="JECM7.bmp"/>
          <p:cNvPicPr>
            <a:picLocks noChangeAspect="1"/>
          </p:cNvPicPr>
          <p:nvPr/>
        </p:nvPicPr>
        <p:blipFill>
          <a:blip r:embed="rId8" cstate="print"/>
          <a:srcRect l="2804" t="4114" r="6074" b="3298"/>
          <a:stretch>
            <a:fillRect/>
          </a:stretch>
        </p:blipFill>
        <p:spPr>
          <a:xfrm>
            <a:off x="4738686" y="3286124"/>
            <a:ext cx="4643470" cy="321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7038" y="188913"/>
            <a:ext cx="7937500" cy="719807"/>
          </a:xfrm>
        </p:spPr>
        <p:txBody>
          <a:bodyPr/>
          <a:lstStyle/>
          <a:p>
            <a:r>
              <a:rPr lang="en-US" altLang="zh-TW" sz="2800" i="1" dirty="0" smtClean="0">
                <a:latin typeface="Calibri" pitchFamily="34" charset="0"/>
                <a:cs typeface="Calibri" pitchFamily="34" charset="0"/>
              </a:rPr>
              <a:t>JECM </a:t>
            </a:r>
            <a:r>
              <a:rPr lang="en-US" altLang="zh-TW" sz="2800" dirty="0" smtClean="0">
                <a:latin typeface="Calibri" pitchFamily="34" charset="0"/>
                <a:cs typeface="Calibri" pitchFamily="34" charset="0"/>
              </a:rPr>
              <a:t>website: http://www.jecm-online.com</a:t>
            </a:r>
            <a:endParaRPr lang="zh-TW" altLang="en-US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576" y="1340768"/>
            <a:ext cx="7943531" cy="496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SCI journal Application</a:t>
            </a:r>
            <a:endParaRPr lang="zh-TW" alt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60512" y="1844824"/>
            <a:ext cx="8683501" cy="3668564"/>
          </a:xfrm>
        </p:spPr>
        <p:txBody>
          <a:bodyPr/>
          <a:lstStyle/>
          <a:p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</a:rPr>
              <a:t>Application to Thomson Scientific: Dec 3, 2009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7038" y="1344613"/>
            <a:ext cx="9206482" cy="4168775"/>
          </a:xfrm>
        </p:spPr>
        <p:txBody>
          <a:bodyPr/>
          <a:lstStyle/>
          <a:p>
            <a:r>
              <a:rPr lang="en-US" altLang="zh-TW" sz="3600" b="1" i="1" dirty="0" smtClean="0">
                <a:latin typeface="Calibri" pitchFamily="34" charset="0"/>
                <a:cs typeface="Calibri" pitchFamily="34" charset="0"/>
              </a:rPr>
              <a:t>JECM</a:t>
            </a:r>
            <a:r>
              <a:rPr lang="en-US" altLang="zh-TW" sz="3600" b="1" dirty="0" smtClean="0">
                <a:latin typeface="Calibri" pitchFamily="34" charset="0"/>
                <a:cs typeface="Calibri" pitchFamily="34" charset="0"/>
              </a:rPr>
              <a:t> is indexed in the following database:</a:t>
            </a:r>
          </a:p>
          <a:p>
            <a:pPr>
              <a:buNone/>
            </a:pPr>
            <a:r>
              <a:rPr lang="en-US" altLang="zh-TW" b="1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altLang="zh-TW" sz="3200" b="1" dirty="0" smtClean="0">
                <a:latin typeface="Calibri" pitchFamily="34" charset="0"/>
                <a:cs typeface="Calibri" pitchFamily="34" charset="0"/>
              </a:rPr>
              <a:t>Chemical Abstracts Service (CAS) </a:t>
            </a:r>
          </a:p>
          <a:p>
            <a:pPr>
              <a:buNone/>
            </a:pPr>
            <a:r>
              <a:rPr lang="en-US" altLang="zh-TW" sz="3200" b="1" dirty="0" smtClean="0">
                <a:latin typeface="Calibri" pitchFamily="34" charset="0"/>
                <a:cs typeface="Calibri" pitchFamily="34" charset="0"/>
              </a:rPr>
              <a:t>	EMBASE</a:t>
            </a:r>
          </a:p>
          <a:p>
            <a:pPr>
              <a:buNone/>
            </a:pPr>
            <a:r>
              <a:rPr lang="en-US" altLang="zh-TW" sz="3200" b="1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altLang="zh-TW" sz="3200" b="1" dirty="0" err="1" smtClean="0">
                <a:latin typeface="Calibri" pitchFamily="34" charset="0"/>
                <a:cs typeface="Calibri" pitchFamily="34" charset="0"/>
              </a:rPr>
              <a:t>ScienceDirect</a:t>
            </a:r>
            <a:endParaRPr lang="en-US" altLang="zh-TW" sz="3200" b="1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altLang="zh-TW" sz="3200" b="1" dirty="0" smtClean="0">
                <a:latin typeface="Calibri" pitchFamily="34" charset="0"/>
                <a:cs typeface="Calibri" pitchFamily="34" charset="0"/>
              </a:rPr>
              <a:t>	Scopus</a:t>
            </a:r>
            <a:endParaRPr lang="zh-TW" altLang="en-US" sz="32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Medline Index Application</a:t>
            </a:r>
            <a:endParaRPr lang="zh-TW" alt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20552" y="1700808"/>
            <a:ext cx="8323461" cy="3812580"/>
          </a:xfrm>
        </p:spPr>
        <p:txBody>
          <a:bodyPr/>
          <a:lstStyle/>
          <a:p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Application: </a:t>
            </a:r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Nov 4, </a:t>
            </a:r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2010 </a:t>
            </a:r>
          </a:p>
          <a:p>
            <a:endParaRPr lang="en-US" altLang="zh-TW" b="1" dirty="0" smtClean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Review: </a:t>
            </a:r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Feb, 2011</a:t>
            </a:r>
          </a:p>
          <a:p>
            <a:endParaRPr lang="en-US" altLang="zh-TW" b="1" dirty="0" smtClean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Result: April, 2011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Peer reviewed article</a:t>
            </a:r>
            <a:endParaRPr lang="zh-TW" altLang="en-US" sz="4000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20552" y="1628800"/>
            <a:ext cx="8323461" cy="4320480"/>
          </a:xfrm>
        </p:spPr>
        <p:txBody>
          <a:bodyPr/>
          <a:lstStyle/>
          <a:p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Total submission: 116</a:t>
            </a:r>
          </a:p>
          <a:p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Accepted: 66</a:t>
            </a:r>
          </a:p>
          <a:p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Reject: 15</a:t>
            </a:r>
          </a:p>
          <a:p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Overdue: 14</a:t>
            </a:r>
          </a:p>
          <a:p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Processing: 21</a:t>
            </a:r>
          </a:p>
          <a:p>
            <a:pPr>
              <a:buNone/>
            </a:pPr>
            <a:endParaRPr lang="en-US" altLang="zh-TW" b="1" dirty="0" smtClean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altLang="zh-TW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Accepted rate: 70% (66/95)</a:t>
            </a:r>
            <a:endParaRPr lang="zh-TW" altLang="en-US" b="1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7038" y="188913"/>
            <a:ext cx="7937500" cy="647799"/>
          </a:xfrm>
        </p:spPr>
        <p:txBody>
          <a:bodyPr/>
          <a:lstStyle/>
          <a:p>
            <a:r>
              <a:rPr lang="en-US" altLang="zh-TW" sz="3200" dirty="0" smtClean="0">
                <a:latin typeface="Calibri" pitchFamily="34" charset="0"/>
              </a:rPr>
              <a:t>Manuscript submitted in </a:t>
            </a:r>
            <a:r>
              <a:rPr lang="en-US" altLang="zh-TW" sz="3200" dirty="0" smtClean="0">
                <a:latin typeface="Calibri" pitchFamily="34" charset="0"/>
              </a:rPr>
              <a:t>2009 (51)</a:t>
            </a:r>
            <a:endParaRPr lang="zh-TW" altLang="en-US" sz="3200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</p:nvPr>
        </p:nvGraphicFramePr>
        <p:xfrm>
          <a:off x="427038" y="1344613"/>
          <a:ext cx="8816975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7038" y="188913"/>
            <a:ext cx="7937500" cy="647799"/>
          </a:xfrm>
        </p:spPr>
        <p:txBody>
          <a:bodyPr/>
          <a:lstStyle/>
          <a:p>
            <a:r>
              <a:rPr lang="en-US" altLang="zh-TW" sz="3200" dirty="0" smtClean="0">
                <a:latin typeface="Calibri" pitchFamily="34" charset="0"/>
              </a:rPr>
              <a:t>Manuscript submitted in </a:t>
            </a:r>
            <a:r>
              <a:rPr lang="en-US" altLang="zh-TW" sz="3200" dirty="0" smtClean="0">
                <a:latin typeface="Calibri" pitchFamily="34" charset="0"/>
              </a:rPr>
              <a:t>2010 (65)</a:t>
            </a:r>
            <a:endParaRPr lang="zh-TW" altLang="en-US" sz="3200" dirty="0">
              <a:latin typeface="Calibri" pitchFamily="34" charset="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42879655"/>
              </p:ext>
            </p:extLst>
          </p:nvPr>
        </p:nvGraphicFramePr>
        <p:xfrm>
          <a:off x="595282" y="1357298"/>
          <a:ext cx="8816975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7038" y="188913"/>
            <a:ext cx="8918450" cy="791815"/>
          </a:xfrm>
        </p:spPr>
        <p:txBody>
          <a:bodyPr/>
          <a:lstStyle/>
          <a:p>
            <a:r>
              <a:rPr lang="en-US" altLang="zh-TW" sz="3600" dirty="0" smtClean="0">
                <a:latin typeface="Calibri" pitchFamily="34" charset="0"/>
                <a:cs typeface="Calibri" pitchFamily="34" charset="0"/>
              </a:rPr>
              <a:t>Manuscript Analysis (</a:t>
            </a:r>
            <a:r>
              <a:rPr lang="en-US" altLang="zh-TW" sz="3600" dirty="0" err="1" smtClean="0">
                <a:latin typeface="Calibri" pitchFamily="34" charset="0"/>
                <a:cs typeface="Calibri" pitchFamily="34" charset="0"/>
              </a:rPr>
              <a:t>vol</a:t>
            </a:r>
            <a:r>
              <a:rPr lang="en-US" altLang="zh-TW" sz="3600" dirty="0" smtClean="0">
                <a:latin typeface="Calibri" pitchFamily="34" charset="0"/>
                <a:cs typeface="Calibri" pitchFamily="34" charset="0"/>
              </a:rPr>
              <a:t> 1 No 1~vol 2 No 6)</a:t>
            </a:r>
            <a:endParaRPr lang="zh-TW" altLang="en-US" sz="36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1136576" y="1412776"/>
          <a:ext cx="8107438" cy="4772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3719"/>
                <a:gridCol w="4053719"/>
              </a:tblGrid>
              <a:tr h="30831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Category of manuscript</a:t>
                      </a:r>
                      <a:endParaRPr lang="zh-TW" altLang="en-US" sz="28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number</a:t>
                      </a:r>
                      <a:endParaRPr lang="zh-TW" altLang="en-US" sz="28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0831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Preface</a:t>
                      </a:r>
                      <a:endParaRPr lang="zh-TW" altLang="en-US" sz="28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Letter to Editor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Short Communication</a:t>
                      </a: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Commentary</a:t>
                      </a: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3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Case Report</a:t>
                      </a: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5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Editorial</a:t>
                      </a: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7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Original Article</a:t>
                      </a: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19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Review Article</a:t>
                      </a:r>
                      <a:endParaRPr lang="zh-TW" altLang="en-US" sz="28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23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Total</a:t>
                      </a:r>
                      <a:endParaRPr lang="zh-TW" altLang="en-US" sz="28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/>
                          <a:cs typeface="Calibri" pitchFamily="34" charset="0"/>
                        </a:rPr>
                        <a:t>60</a:t>
                      </a:r>
                    </a:p>
                  </a:txBody>
                  <a:tcPr marL="9525" marR="9525" marT="9525" marB="0" anchor="b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7038" y="188913"/>
            <a:ext cx="7937500" cy="719807"/>
          </a:xfrm>
        </p:spPr>
        <p:txBody>
          <a:bodyPr/>
          <a:lstStyle/>
          <a:p>
            <a:r>
              <a:rPr lang="en-US" altLang="zh-TW" sz="2800" dirty="0" smtClean="0">
                <a:latin typeface="Calibri" pitchFamily="34" charset="0"/>
              </a:rPr>
              <a:t>Percentage of the category of the manuscript</a:t>
            </a:r>
            <a:endParaRPr lang="zh-TW" altLang="en-US" sz="2800" dirty="0">
              <a:latin typeface="Calibri" pitchFamily="34" charset="0"/>
            </a:endParaRPr>
          </a:p>
        </p:txBody>
      </p:sp>
      <p:graphicFrame>
        <p:nvGraphicFramePr>
          <p:cNvPr id="4" name="內容版面配置區 5"/>
          <p:cNvGraphicFramePr>
            <a:graphicFrameLocks noGrp="1"/>
          </p:cNvGraphicFramePr>
          <p:nvPr>
            <p:ph idx="1"/>
          </p:nvPr>
        </p:nvGraphicFramePr>
        <p:xfrm>
          <a:off x="920552" y="1556792"/>
          <a:ext cx="856895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7038" y="188913"/>
            <a:ext cx="8918450" cy="1007839"/>
          </a:xfrm>
        </p:spPr>
        <p:txBody>
          <a:bodyPr/>
          <a:lstStyle/>
          <a:p>
            <a:r>
              <a:rPr lang="en-US" altLang="zh-TW" sz="3200" dirty="0" smtClean="0">
                <a:latin typeface="Calibri" pitchFamily="34" charset="0"/>
                <a:cs typeface="Calibri" pitchFamily="34" charset="0"/>
              </a:rPr>
              <a:t>Countries of the Corresponding Authors (</a:t>
            </a:r>
            <a:r>
              <a:rPr lang="en-US" altLang="zh-TW" sz="3200" dirty="0" err="1" smtClean="0">
                <a:latin typeface="Calibri" pitchFamily="34" charset="0"/>
                <a:cs typeface="Calibri" pitchFamily="34" charset="0"/>
              </a:rPr>
              <a:t>vol</a:t>
            </a:r>
            <a:r>
              <a:rPr lang="en-US" altLang="zh-TW" sz="3200" dirty="0" smtClean="0">
                <a:latin typeface="Calibri" pitchFamily="34" charset="0"/>
                <a:cs typeface="Calibri" pitchFamily="34" charset="0"/>
              </a:rPr>
              <a:t> 1 No 1~vol 2 No 6)</a:t>
            </a:r>
            <a:endParaRPr lang="zh-TW" altLang="en-US" sz="32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1136576" y="1412776"/>
          <a:ext cx="8107438" cy="4585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3719"/>
                <a:gridCol w="4053719"/>
              </a:tblGrid>
              <a:tr h="30831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Country</a:t>
                      </a:r>
                      <a:endParaRPr lang="zh-TW" altLang="en-US" sz="24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number</a:t>
                      </a:r>
                      <a:endParaRPr lang="zh-TW" altLang="en-US" sz="24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Australia</a:t>
                      </a: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India</a:t>
                      </a:r>
                      <a:endParaRPr kumimoji="0" lang="zh-TW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Calibri" pitchFamily="34" charset="0"/>
                      </a:endParaRP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United Kingdom</a:t>
                      </a:r>
                      <a:endParaRPr kumimoji="0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Calibri" pitchFamily="34" charset="0"/>
                      </a:endParaRP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Turkey</a:t>
                      </a:r>
                      <a:endParaRPr kumimoji="0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Calibri" pitchFamily="34" charset="0"/>
                      </a:endParaRP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China</a:t>
                      </a:r>
                      <a:endParaRPr kumimoji="0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Calibri" pitchFamily="34" charset="0"/>
                      </a:endParaRP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Italy</a:t>
                      </a:r>
                      <a:endParaRPr kumimoji="0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Calibri" pitchFamily="34" charset="0"/>
                      </a:endParaRP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South Africa</a:t>
                      </a:r>
                      <a:endParaRPr kumimoji="0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Calibri" pitchFamily="34" charset="0"/>
                      </a:endParaRP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Japan</a:t>
                      </a:r>
                      <a:endParaRPr kumimoji="0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Calibri" pitchFamily="34" charset="0"/>
                      </a:endParaRP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2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U.S.A.</a:t>
                      </a: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19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Taiwan</a:t>
                      </a:r>
                      <a:endParaRPr kumimoji="0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Calibri" pitchFamily="34" charset="0"/>
                      </a:endParaRP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Calibri" pitchFamily="34" charset="0"/>
                        </a:rPr>
                        <a:t>32</a:t>
                      </a:r>
                    </a:p>
                  </a:txBody>
                  <a:tcPr marL="9525" marR="9525" marT="9525" marB="0" anchor="b" horzOverflow="overflow"/>
                </a:tc>
              </a:tr>
              <a:tr h="3083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/>
                          <a:cs typeface="Calibri" pitchFamily="34" charset="0"/>
                        </a:rPr>
                        <a:t>Total</a:t>
                      </a:r>
                      <a:endParaRPr kumimoji="0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/>
                        <a:cs typeface="Calibri" pitchFamily="34" charset="0"/>
                      </a:endParaRPr>
                    </a:p>
                  </a:txBody>
                  <a:tcPr marL="9525" marR="9525" marT="9525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/>
                          <a:cs typeface="Calibri" pitchFamily="34" charset="0"/>
                        </a:rPr>
                        <a:t>60</a:t>
                      </a:r>
                    </a:p>
                  </a:txBody>
                  <a:tcPr marL="9525" marR="9525" marT="9525" marB="0" anchor="b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76536" y="404664"/>
            <a:ext cx="7588002" cy="619274"/>
          </a:xfrm>
        </p:spPr>
        <p:txBody>
          <a:bodyPr/>
          <a:lstStyle/>
          <a:p>
            <a:r>
              <a:rPr lang="en-US" altLang="zh-TW" sz="2800" dirty="0" smtClean="0">
                <a:latin typeface="Calibri" pitchFamily="34" charset="0"/>
                <a:cs typeface="Calibri" pitchFamily="34" charset="0"/>
              </a:rPr>
              <a:t>Percentage of the Countries </a:t>
            </a:r>
            <a:r>
              <a:rPr lang="en-US" altLang="zh-TW" sz="2800" dirty="0" smtClean="0">
                <a:latin typeface="Calibri" pitchFamily="34" charset="0"/>
                <a:cs typeface="Calibri" pitchFamily="34" charset="0"/>
              </a:rPr>
              <a:t>of the Corresponding Authors</a:t>
            </a:r>
            <a:endParaRPr lang="zh-TW" altLang="en-US" sz="2800" dirty="0"/>
          </a:p>
        </p:txBody>
      </p:sp>
      <p:graphicFrame>
        <p:nvGraphicFramePr>
          <p:cNvPr id="4" name="內容版面配置區 8"/>
          <p:cNvGraphicFramePr>
            <a:graphicFrameLocks noGrp="1"/>
          </p:cNvGraphicFramePr>
          <p:nvPr>
            <p:ph idx="1"/>
          </p:nvPr>
        </p:nvGraphicFramePr>
        <p:xfrm>
          <a:off x="992560" y="1700808"/>
          <a:ext cx="842493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7038" y="188913"/>
            <a:ext cx="8918450" cy="791815"/>
          </a:xfrm>
        </p:spPr>
        <p:txBody>
          <a:bodyPr/>
          <a:lstStyle/>
          <a:p>
            <a:r>
              <a:rPr lang="en-US" altLang="zh-TW" sz="3200" dirty="0" smtClean="0">
                <a:latin typeface="Calibri" pitchFamily="34" charset="0"/>
                <a:cs typeface="Calibri" pitchFamily="34" charset="0"/>
              </a:rPr>
              <a:t>Institutions of the corresponding authors (Taiwan)</a:t>
            </a:r>
            <a:endParaRPr lang="zh-TW" altLang="en-US" sz="32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20552" y="1700808"/>
          <a:ext cx="8107438" cy="3834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/>
                <a:gridCol w="3138886"/>
              </a:tblGrid>
              <a:tr h="30831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Institution</a:t>
                      </a:r>
                      <a:endParaRPr lang="zh-TW" altLang="en-US" sz="24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number</a:t>
                      </a:r>
                      <a:endParaRPr lang="zh-TW" altLang="en-US" sz="24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Taipei</a:t>
                      </a:r>
                      <a:r>
                        <a:rPr lang="en-US" altLang="zh-TW" sz="2400" b="1" i="0" u="none" strike="noStrike" baseline="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Medical University</a:t>
                      </a:r>
                      <a:endParaRPr lang="zh-TW" altLang="en-US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11</a:t>
                      </a:r>
                      <a:endParaRPr lang="en-US" altLang="zh-TW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Wan Fang</a:t>
                      </a:r>
                      <a:r>
                        <a:rPr lang="en-US" altLang="zh-TW" sz="2400" b="1" i="0" u="none" strike="noStrike" baseline="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Hospital</a:t>
                      </a:r>
                      <a:endParaRPr lang="zh-TW" altLang="en-US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8</a:t>
                      </a:r>
                      <a:endParaRPr lang="en-US" altLang="zh-TW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Taipei</a:t>
                      </a:r>
                      <a:r>
                        <a:rPr lang="en-US" altLang="zh-TW" sz="2400" b="1" i="0" u="none" strike="noStrike" baseline="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Medical University Hospital</a:t>
                      </a:r>
                      <a:endParaRPr lang="zh-TW" altLang="en-US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lang="en-US" altLang="zh-TW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dirty="0" err="1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Shuang</a:t>
                      </a:r>
                      <a:r>
                        <a:rPr lang="en-US" altLang="zh-TW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-Ho Hospital </a:t>
                      </a:r>
                      <a:endParaRPr lang="zh-TW" altLang="en-US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National Taiwan University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National Health Research Institutes </a:t>
                      </a:r>
                      <a:endParaRPr lang="zh-TW" altLang="en-US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Chi Mei Medical Center</a:t>
                      </a:r>
                      <a:endParaRPr lang="zh-TW" altLang="en-US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Cathay General Hospital</a:t>
                      </a:r>
                      <a:endParaRPr lang="zh-TW" altLang="en-US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 pitchFamily="50" charset="-120"/>
                          <a:cs typeface="Calibri" pitchFamily="34" charset="0"/>
                        </a:rPr>
                        <a:t>Total</a:t>
                      </a:r>
                      <a:endParaRPr lang="zh-TW" altLang="en-US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400" b="1" u="none" strike="noStrike" dirty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 pitchFamily="50" charset="-120"/>
                          <a:cs typeface="Calibri" pitchFamily="34" charset="0"/>
                        </a:rPr>
                        <a:t>32</a:t>
                      </a:r>
                      <a:endParaRPr lang="en-US" altLang="zh-TW" sz="24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 noGrp="1"/>
          </p:cNvGraphicFramePr>
          <p:nvPr>
            <p:ph idx="1"/>
          </p:nvPr>
        </p:nvGraphicFramePr>
        <p:xfrm>
          <a:off x="427038" y="1344613"/>
          <a:ext cx="9278490" cy="4748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60512" y="332656"/>
            <a:ext cx="8784976" cy="648072"/>
          </a:xfrm>
        </p:spPr>
        <p:txBody>
          <a:bodyPr/>
          <a:lstStyle/>
          <a:p>
            <a:r>
              <a:rPr lang="en-US" altLang="zh-TW" sz="2800" dirty="0" smtClean="0">
                <a:latin typeface="Calibri" pitchFamily="34" charset="0"/>
                <a:cs typeface="Calibri" pitchFamily="34" charset="0"/>
              </a:rPr>
              <a:t>Institutions of the corresponding authors (Other Countries)</a:t>
            </a:r>
            <a:endParaRPr lang="zh-TW" altLang="en-US" sz="28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848544" y="1196752"/>
          <a:ext cx="8107438" cy="5223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/>
                <a:gridCol w="3138886"/>
              </a:tblGrid>
              <a:tr h="30831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Institution</a:t>
                      </a:r>
                      <a:endParaRPr lang="zh-TW" altLang="en-US" sz="28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number</a:t>
                      </a:r>
                      <a:endParaRPr lang="zh-TW" altLang="en-US" sz="28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University of Pittsburgh,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University of Edinburgh, UK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Curtin University, Australia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NMIMS University, India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University of California, Irvine, USA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Albert Einstein Medical Center,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University of Modena and Reggio</a:t>
                      </a:r>
                      <a:r>
                        <a:rPr lang="en-US" altLang="zh-TW" sz="2000" b="1" i="0" u="none" strike="noStrike" baseline="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Emilia, Italy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University of California, San</a:t>
                      </a:r>
                      <a:r>
                        <a:rPr lang="en-US" altLang="zh-TW" sz="2000" b="1" i="0" u="none" strike="noStrike" baseline="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Diego,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Boston</a:t>
                      </a:r>
                      <a:r>
                        <a:rPr lang="en-US" altLang="zh-TW" sz="2000" b="1" i="0" u="none" strike="noStrike" baseline="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University,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 pitchFamily="50" charset="-120"/>
                          <a:cs typeface="Calibri" pitchFamily="34" charset="0"/>
                        </a:rPr>
                        <a:t>Hokuriku University, Japan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 pitchFamily="50" charset="-12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dirty="0" err="1" smtClean="0">
                          <a:latin typeface="Calibri" pitchFamily="34" charset="0"/>
                          <a:cs typeface="Calibri" pitchFamily="34" charset="0"/>
                        </a:rPr>
                        <a:t>Dumlupinar</a:t>
                      </a:r>
                      <a:r>
                        <a:rPr lang="en-US" altLang="zh-TW" sz="20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altLang="zh-TW" sz="2000" b="1" dirty="0" err="1" smtClean="0">
                          <a:latin typeface="Calibri" pitchFamily="34" charset="0"/>
                          <a:cs typeface="Calibri" pitchFamily="34" charset="0"/>
                        </a:rPr>
                        <a:t>Universitesi</a:t>
                      </a:r>
                      <a:r>
                        <a:rPr lang="en-US" altLang="zh-TW" sz="20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altLang="zh-TW" sz="2000" b="1" dirty="0" err="1" smtClean="0">
                          <a:latin typeface="Calibri" pitchFamily="34" charset="0"/>
                          <a:cs typeface="Calibri" pitchFamily="34" charset="0"/>
                        </a:rPr>
                        <a:t>Hastanesi</a:t>
                      </a:r>
                      <a:r>
                        <a:rPr lang="en-US" altLang="zh-TW" sz="2000" b="1" dirty="0" smtClean="0">
                          <a:latin typeface="Calibri" pitchFamily="34" charset="0"/>
                          <a:cs typeface="Calibri" pitchFamily="34" charset="0"/>
                        </a:rPr>
                        <a:t>, Turkey 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 pitchFamily="50" charset="-12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dirty="0" smtClean="0">
                          <a:latin typeface="Calibri" pitchFamily="34" charset="0"/>
                          <a:cs typeface="Calibri" pitchFamily="34" charset="0"/>
                        </a:rPr>
                        <a:t>The Second Hospital of North China Medical College, China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 pitchFamily="50" charset="-12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dirty="0" smtClean="0">
                          <a:latin typeface="Calibri" pitchFamily="34" charset="0"/>
                          <a:cs typeface="Calibri" pitchFamily="34" charset="0"/>
                        </a:rPr>
                        <a:t>University of the Witwatersrand, South Africa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 pitchFamily="50" charset="-12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831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Albert Einstein College of Medicine,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ea typeface="華康儷圓 Std W7" pitchFamily="50" charset="-12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ea typeface="華康儷圓 Std W7" pitchFamily="50" charset="-12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88504" y="404664"/>
            <a:ext cx="8856984" cy="576064"/>
          </a:xfrm>
        </p:spPr>
        <p:txBody>
          <a:bodyPr/>
          <a:lstStyle/>
          <a:p>
            <a:r>
              <a:rPr lang="en-US" altLang="zh-TW" sz="2800" dirty="0" smtClean="0">
                <a:latin typeface="Calibri" pitchFamily="34" charset="0"/>
                <a:cs typeface="Calibri" pitchFamily="34" charset="0"/>
              </a:rPr>
              <a:t>Institutions of the corresponding authors (Other Countries)</a:t>
            </a:r>
            <a:endParaRPr lang="zh-TW" altLang="en-US" sz="28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92560" y="1772817"/>
          <a:ext cx="8107438" cy="3023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/>
                <a:gridCol w="3138886"/>
              </a:tblGrid>
              <a:tr h="45118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Institution</a:t>
                      </a:r>
                      <a:endParaRPr lang="zh-TW" altLang="en-US" sz="28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solidFill>
                            <a:schemeClr val="accent4"/>
                          </a:solidFill>
                          <a:latin typeface="Calibri" pitchFamily="34" charset="0"/>
                          <a:cs typeface="Calibri" pitchFamily="34" charset="0"/>
                        </a:rPr>
                        <a:t>number</a:t>
                      </a:r>
                      <a:endParaRPr lang="zh-TW" altLang="en-US" sz="2800" b="1" dirty="0">
                        <a:solidFill>
                          <a:schemeClr val="accent4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5791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TJL Associates,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791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Cornell University,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791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Thomas Jefferson</a:t>
                      </a:r>
                      <a:r>
                        <a:rPr lang="en-US" altLang="zh-TW" sz="2000" b="1" i="0" u="none" strike="noStrike" baseline="0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University,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791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dirty="0" smtClean="0">
                          <a:latin typeface="Calibri" pitchFamily="34" charset="0"/>
                          <a:cs typeface="Calibri" pitchFamily="34" charset="0"/>
                        </a:rPr>
                        <a:t>National Institute on Drug Abuse,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791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dirty="0" smtClean="0">
                          <a:latin typeface="Calibri" pitchFamily="34" charset="0"/>
                          <a:cs typeface="Calibri" pitchFamily="34" charset="0"/>
                        </a:rPr>
                        <a:t>Kanazawa Medical University, Japan</a:t>
                      </a:r>
                      <a:endParaRPr lang="en-US" altLang="zh-TW" sz="2000" b="1" u="none" strike="noStrike" dirty="0" smtClean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791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dirty="0" smtClean="0">
                          <a:latin typeface="Calibri" pitchFamily="34" charset="0"/>
                          <a:cs typeface="Calibri" pitchFamily="34" charset="0"/>
                        </a:rPr>
                        <a:t>University of Kansas Medical Center,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791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University of California at Los Angeles, USA</a:t>
                      </a:r>
                      <a:endParaRPr lang="zh-TW" altLang="en-US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2000" b="1" i="0" u="none" strike="noStrike" dirty="0" smtClean="0">
                          <a:solidFill>
                            <a:schemeClr val="accent4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lang="en-US" altLang="zh-TW" sz="2000" b="1" i="0" u="none" strike="noStrike" dirty="0">
                        <a:solidFill>
                          <a:schemeClr val="accent4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8624" y="1556792"/>
            <a:ext cx="3209736" cy="451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字方塊 2"/>
          <p:cNvSpPr txBox="1"/>
          <p:nvPr/>
        </p:nvSpPr>
        <p:spPr>
          <a:xfrm>
            <a:off x="1064568" y="188640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solidFill>
                  <a:schemeClr val="accent4"/>
                </a:solidFill>
                <a:latin typeface="Calibri" pitchFamily="34" charset="0"/>
              </a:rPr>
              <a:t>Call for paper poster</a:t>
            </a:r>
            <a:endParaRPr lang="zh-TW" altLang="en-US" sz="3600" b="1" dirty="0">
              <a:solidFill>
                <a:schemeClr val="accent4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7038" y="188913"/>
            <a:ext cx="7937500" cy="719807"/>
          </a:xfrm>
        </p:spPr>
        <p:txBody>
          <a:bodyPr/>
          <a:lstStyle/>
          <a:p>
            <a:r>
              <a:rPr lang="en-US" altLang="zh-TW" sz="3200" dirty="0" smtClean="0">
                <a:latin typeface="Calibri" pitchFamily="34" charset="0"/>
              </a:rPr>
              <a:t>Call for paper poster (TMU hospital)</a:t>
            </a:r>
            <a:endParaRPr lang="zh-TW" altLang="en-US" sz="3200" dirty="0">
              <a:latin typeface="Calibri" pitchFamily="34" charset="0"/>
            </a:endParaRPr>
          </a:p>
        </p:txBody>
      </p:sp>
      <p:pic>
        <p:nvPicPr>
          <p:cNvPr id="2050" name="Picture 2" descr="F:\新增公事包\北醫國際期刊\JECM重要稿件\附醫海報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4608" y="1344613"/>
            <a:ext cx="7200800" cy="4782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520" y="260648"/>
            <a:ext cx="7776864" cy="576064"/>
          </a:xfrm>
        </p:spPr>
        <p:txBody>
          <a:bodyPr/>
          <a:lstStyle/>
          <a:p>
            <a:r>
              <a:rPr lang="en-US" altLang="zh-TW" sz="2800" dirty="0" smtClean="0">
                <a:latin typeface="Calibri" pitchFamily="34" charset="0"/>
              </a:rPr>
              <a:t>Call for paper announcement on TMU website</a:t>
            </a:r>
            <a:endParaRPr lang="zh-TW" altLang="en-US" sz="2800" dirty="0"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2600" y="1268760"/>
            <a:ext cx="7126252" cy="53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7038" y="188913"/>
            <a:ext cx="7937500" cy="647799"/>
          </a:xfrm>
        </p:spPr>
        <p:txBody>
          <a:bodyPr/>
          <a:lstStyle/>
          <a:p>
            <a:r>
              <a:rPr lang="en-US" altLang="zh-TW" sz="3200" i="1" dirty="0" smtClean="0">
                <a:latin typeface="Calibri" pitchFamily="34" charset="0"/>
              </a:rPr>
              <a:t>JECM</a:t>
            </a:r>
            <a:r>
              <a:rPr lang="en-US" altLang="zh-TW" sz="3200" dirty="0" smtClean="0">
                <a:latin typeface="Calibri" pitchFamily="34" charset="0"/>
              </a:rPr>
              <a:t> in </a:t>
            </a:r>
            <a:r>
              <a:rPr lang="en-US" altLang="zh-TW" sz="3200" dirty="0" err="1" smtClean="0">
                <a:latin typeface="Calibri" pitchFamily="34" charset="0"/>
              </a:rPr>
              <a:t>Supercourse</a:t>
            </a:r>
            <a:endParaRPr lang="zh-TW" altLang="en-US" sz="32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0592" y="1268760"/>
            <a:ext cx="7200800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>
                <a:latin typeface="Calibri" pitchFamily="34" charset="0"/>
              </a:rPr>
              <a:t>SWOT Analysis of </a:t>
            </a:r>
            <a:r>
              <a:rPr lang="en-US" altLang="zh-TW" sz="3200" i="1" dirty="0" smtClean="0">
                <a:latin typeface="Calibri" pitchFamily="34" charset="0"/>
              </a:rPr>
              <a:t>JECM</a:t>
            </a:r>
            <a:endParaRPr lang="zh-TW" altLang="en-US" sz="3200" i="1" dirty="0">
              <a:latin typeface="Calibri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b="1" dirty="0" smtClean="0">
                <a:latin typeface="Calibri" pitchFamily="34" charset="0"/>
              </a:rPr>
              <a:t>Strengths: finically supported by TMU </a:t>
            </a:r>
          </a:p>
          <a:p>
            <a:endParaRPr lang="en-US" altLang="zh-TW" sz="2800" b="1" dirty="0" smtClean="0">
              <a:latin typeface="Calibri" pitchFamily="34" charset="0"/>
            </a:endParaRPr>
          </a:p>
          <a:p>
            <a:r>
              <a:rPr lang="en-US" altLang="zh-TW" sz="2800" b="1" dirty="0" smtClean="0">
                <a:latin typeface="Calibri" pitchFamily="34" charset="0"/>
              </a:rPr>
              <a:t>Weaknesses: not listed in Medline database and SCI journals </a:t>
            </a:r>
          </a:p>
          <a:p>
            <a:endParaRPr lang="en-US" altLang="zh-TW" sz="2800" b="1" dirty="0" smtClean="0">
              <a:latin typeface="Calibri" pitchFamily="34" charset="0"/>
            </a:endParaRPr>
          </a:p>
          <a:p>
            <a:r>
              <a:rPr lang="en-US" altLang="zh-TW" sz="2800" b="1" dirty="0" smtClean="0">
                <a:latin typeface="Calibri" pitchFamily="34" charset="0"/>
              </a:rPr>
              <a:t>Opportunities: international diversity</a:t>
            </a:r>
          </a:p>
          <a:p>
            <a:endParaRPr lang="en-US" altLang="zh-TW" sz="2800" b="1" dirty="0" smtClean="0">
              <a:latin typeface="Calibri" pitchFamily="34" charset="0"/>
            </a:endParaRPr>
          </a:p>
          <a:p>
            <a:r>
              <a:rPr lang="en-US" altLang="zh-TW" sz="2800" b="1" dirty="0" smtClean="0">
                <a:latin typeface="Calibri" pitchFamily="34" charset="0"/>
              </a:rPr>
              <a:t>Threats: too many competitive similar journals</a:t>
            </a:r>
            <a:endParaRPr lang="zh-TW" altLang="en-US" sz="28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 algn="ctr">
              <a:buNone/>
            </a:pPr>
            <a:r>
              <a:rPr lang="en-US" altLang="zh-TW" sz="5400" dirty="0" smtClean="0">
                <a:latin typeface="Calibri" pitchFamily="34" charset="0"/>
              </a:rPr>
              <a:t>Thank you!</a:t>
            </a:r>
            <a:endParaRPr lang="zh-TW" altLang="en-US" sz="5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ld Stripes">
  <a:themeElements>
    <a:clrScheme name="Bold Stripes 5">
      <a:dk1>
        <a:srgbClr val="6E4900"/>
      </a:dk1>
      <a:lt1>
        <a:srgbClr val="F2F3DF"/>
      </a:lt1>
      <a:dk2>
        <a:srgbClr val="401D00"/>
      </a:dk2>
      <a:lt2>
        <a:srgbClr val="B9BA9C"/>
      </a:lt2>
      <a:accent1>
        <a:srgbClr val="FAF6ED"/>
      </a:accent1>
      <a:accent2>
        <a:srgbClr val="C7C8B0"/>
      </a:accent2>
      <a:accent3>
        <a:srgbClr val="F7F8EC"/>
      </a:accent3>
      <a:accent4>
        <a:srgbClr val="5D3D00"/>
      </a:accent4>
      <a:accent5>
        <a:srgbClr val="FCFAF4"/>
      </a:accent5>
      <a:accent6>
        <a:srgbClr val="B4B59F"/>
      </a:accent6>
      <a:hlink>
        <a:srgbClr val="876326"/>
      </a:hlink>
      <a:folHlink>
        <a:srgbClr val="C5A04B"/>
      </a:folHlink>
    </a:clrScheme>
    <a:fontScheme name="Bold Stripes">
      <a:majorFont>
        <a:latin typeface="標楷體"/>
        <a:ea typeface="標楷體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885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885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5">
        <a:dk1>
          <a:srgbClr val="6E4900"/>
        </a:dk1>
        <a:lt1>
          <a:srgbClr val="F2F3DF"/>
        </a:lt1>
        <a:dk2>
          <a:srgbClr val="401D00"/>
        </a:dk2>
        <a:lt2>
          <a:srgbClr val="B9BA9C"/>
        </a:lt2>
        <a:accent1>
          <a:srgbClr val="FAF6ED"/>
        </a:accent1>
        <a:accent2>
          <a:srgbClr val="C7C8B0"/>
        </a:accent2>
        <a:accent3>
          <a:srgbClr val="F7F8EC"/>
        </a:accent3>
        <a:accent4>
          <a:srgbClr val="5D3D00"/>
        </a:accent4>
        <a:accent5>
          <a:srgbClr val="FCFAF4"/>
        </a:accent5>
        <a:accent6>
          <a:srgbClr val="B4B59F"/>
        </a:accent6>
        <a:hlink>
          <a:srgbClr val="876326"/>
        </a:hlink>
        <a:folHlink>
          <a:srgbClr val="C5A04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6">
        <a:dk1>
          <a:srgbClr val="6E4900"/>
        </a:dk1>
        <a:lt1>
          <a:srgbClr val="FFFFFF"/>
        </a:lt1>
        <a:dk2>
          <a:srgbClr val="401D00"/>
        </a:dk2>
        <a:lt2>
          <a:srgbClr val="B9BA9C"/>
        </a:lt2>
        <a:accent1>
          <a:srgbClr val="FAF6ED"/>
        </a:accent1>
        <a:accent2>
          <a:srgbClr val="C7C8B0"/>
        </a:accent2>
        <a:accent3>
          <a:srgbClr val="FFFFFF"/>
        </a:accent3>
        <a:accent4>
          <a:srgbClr val="5D3D00"/>
        </a:accent4>
        <a:accent5>
          <a:srgbClr val="FCFAF4"/>
        </a:accent5>
        <a:accent6>
          <a:srgbClr val="B4B59F"/>
        </a:accent6>
        <a:hlink>
          <a:srgbClr val="876326"/>
        </a:hlink>
        <a:folHlink>
          <a:srgbClr val="C5A04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2004:Templates:Presentations:Designs:Bold Stripes</Template>
  <TotalTime>6122</TotalTime>
  <Words>543</Words>
  <Application>Microsoft Office PowerPoint</Application>
  <PresentationFormat>A4 紙張 (210x297 公釐)</PresentationFormat>
  <Paragraphs>184</Paragraphs>
  <Slides>24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Bold Stripes</vt:lpstr>
      <vt:lpstr>Journal of Experimental and Clinical Medicine (JECM) Annual Report</vt:lpstr>
      <vt:lpstr>JECM General Information</vt:lpstr>
      <vt:lpstr>投影片 3</vt:lpstr>
      <vt:lpstr>JECM website: http://www.jecm-online.com</vt:lpstr>
      <vt:lpstr>SCI journal Application</vt:lpstr>
      <vt:lpstr> </vt:lpstr>
      <vt:lpstr>Medline Index Application</vt:lpstr>
      <vt:lpstr>Peer reviewed article</vt:lpstr>
      <vt:lpstr>Manuscript submitted in 2009 (51)</vt:lpstr>
      <vt:lpstr>Manuscript submitted in 2010 (65)</vt:lpstr>
      <vt:lpstr>Manuscript Analysis (vol 1 No 1~vol 2 No 6)</vt:lpstr>
      <vt:lpstr>Percentage of the category of the manuscript</vt:lpstr>
      <vt:lpstr>Countries of the Corresponding Authors (vol 1 No 1~vol 2 No 6)</vt:lpstr>
      <vt:lpstr>Percentage of the Countries of the Corresponding Authors</vt:lpstr>
      <vt:lpstr>Institutions of the corresponding authors (Taiwan)</vt:lpstr>
      <vt:lpstr>投影片 16</vt:lpstr>
      <vt:lpstr>Institutions of the corresponding authors (Other Countries)</vt:lpstr>
      <vt:lpstr>Institutions of the corresponding authors (Other Countries)</vt:lpstr>
      <vt:lpstr>投影片 19</vt:lpstr>
      <vt:lpstr>Call for paper poster (TMU hospital)</vt:lpstr>
      <vt:lpstr>Call for paper announcement on TMU website</vt:lpstr>
      <vt:lpstr>JECM in Supercourse</vt:lpstr>
      <vt:lpstr>SWOT Analysis of JECM</vt:lpstr>
      <vt:lpstr>投影片 24</vt:lpstr>
    </vt:vector>
  </TitlesOfParts>
  <Company>westbank co.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tmu</cp:lastModifiedBy>
  <cp:revision>240</cp:revision>
  <dcterms:modified xsi:type="dcterms:W3CDTF">2011-01-02T14:25:21Z</dcterms:modified>
</cp:coreProperties>
</file>